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4" r:id="rId12"/>
    <p:sldId id="265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36" autoAdjust="0"/>
    <p:restoredTop sz="94629" autoAdjust="0"/>
  </p:normalViewPr>
  <p:slideViewPr>
    <p:cSldViewPr>
      <p:cViewPr>
        <p:scale>
          <a:sx n="110" d="100"/>
          <a:sy n="110" d="100"/>
        </p:scale>
        <p:origin x="-16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legalacts.ru/doc/federalnyi-zakon-ot-25072002-n-114-fz-o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872208"/>
          </a:xfrm>
        </p:spPr>
        <p:txBody>
          <a:bodyPr>
            <a:normAutofit/>
          </a:bodyPr>
          <a:lstStyle/>
          <a:p>
            <a:r>
              <a:rPr lang="ru-RU" dirty="0" smtClean="0"/>
              <a:t>ФИЛИАЛ ГКУ РС (Я) НАЦИОНАЛЬНАЯ БИБЛИОТЕКА</a:t>
            </a:r>
            <a:br>
              <a:rPr lang="ru-RU" dirty="0" smtClean="0"/>
            </a:br>
            <a:r>
              <a:rPr lang="ru-RU" dirty="0" smtClean="0"/>
              <a:t>«ДТК-ЦЕНТР ЧТЕНИЯ»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Отчет о работе филиала за 2022 год</a:t>
            </a:r>
          </a:p>
          <a:p>
            <a:r>
              <a:rPr lang="ru-RU" dirty="0" smtClean="0"/>
              <a:t>Зав. Филиала </a:t>
            </a:r>
            <a:r>
              <a:rPr lang="ru-RU" dirty="0" err="1" smtClean="0"/>
              <a:t>Дранаева</a:t>
            </a:r>
            <a:r>
              <a:rPr lang="ru-RU" dirty="0" smtClean="0"/>
              <a:t> Ирина Александровна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532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Детский культурно-образовательный центр (отдел)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Заведующий отделом – 1 </a:t>
            </a:r>
          </a:p>
          <a:p>
            <a:r>
              <a:rPr lang="ru-RU" dirty="0" smtClean="0"/>
              <a:t>Сотрудники - 4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9944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Детская точка кипения (отдел)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4 трека работы</a:t>
            </a:r>
          </a:p>
          <a:p>
            <a:r>
              <a:rPr lang="ru-RU" dirty="0" smtClean="0"/>
              <a:t>1- проектное мышление</a:t>
            </a:r>
          </a:p>
          <a:p>
            <a:r>
              <a:rPr lang="ru-RU" dirty="0" smtClean="0"/>
              <a:t>2-грамотность</a:t>
            </a:r>
          </a:p>
          <a:p>
            <a:r>
              <a:rPr lang="ru-RU" dirty="0" smtClean="0"/>
              <a:t>3-профориентация</a:t>
            </a:r>
          </a:p>
          <a:p>
            <a:r>
              <a:rPr lang="ru-RU" dirty="0" smtClean="0"/>
              <a:t>4-новаторство и техническое творчество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2491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Цифровые показатели отдела (ДТК)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Читатели – 1109</a:t>
            </a:r>
          </a:p>
          <a:p>
            <a:r>
              <a:rPr lang="ru-RU" dirty="0" smtClean="0"/>
              <a:t>Посещение 929 </a:t>
            </a:r>
            <a:r>
              <a:rPr lang="ru-RU" dirty="0"/>
              <a:t>(</a:t>
            </a:r>
            <a:r>
              <a:rPr lang="ru-RU" dirty="0" smtClean="0"/>
              <a:t>стационар), 5479 (вне стационар)</a:t>
            </a:r>
          </a:p>
          <a:p>
            <a:r>
              <a:rPr lang="ru-RU" dirty="0" smtClean="0"/>
              <a:t>Книговыдача 878 (стационар), 7889 (вне стационар)</a:t>
            </a:r>
          </a:p>
          <a:p>
            <a:r>
              <a:rPr lang="ru-RU" dirty="0" err="1" smtClean="0"/>
              <a:t>Госзадание</a:t>
            </a:r>
            <a:r>
              <a:rPr lang="ru-RU" dirty="0" smtClean="0"/>
              <a:t>: выставки – 16, с охватом 785 человек, презентация - 1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8486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/>
              <a:t>Отчет работы Центра комплексного информационно – библиотечного обслуживания </a:t>
            </a:r>
            <a:r>
              <a:rPr lang="ru-RU" sz="3100" u="sng" dirty="0"/>
              <a:t>за 2022 года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57342824"/>
              </p:ext>
            </p:extLst>
          </p:nvPr>
        </p:nvGraphicFramePr>
        <p:xfrm>
          <a:off x="1907704" y="1556794"/>
          <a:ext cx="4968552" cy="18001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4607"/>
                <a:gridCol w="1355713"/>
                <a:gridCol w="1528232"/>
              </a:tblGrid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Выполнение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Читатели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8729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8763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Читатели ВСО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824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Посещение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24734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19441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Посещение ВСО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28352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28352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Книговыдача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67462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52630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7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Книговыдача ВСО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33346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33959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836345"/>
              </p:ext>
            </p:extLst>
          </p:nvPr>
        </p:nvGraphicFramePr>
        <p:xfrm>
          <a:off x="2051720" y="4221088"/>
          <a:ext cx="4824536" cy="1584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4183"/>
                <a:gridCol w="1316417"/>
                <a:gridCol w="1483936"/>
              </a:tblGrid>
              <a:tr h="316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Выполнение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Справки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Консультация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Звонки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6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WhatsApp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39132" y="350100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контрольные показатели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Выполнение библиографических справок и консультаций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952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Центр комплексного библиотечно-информационного обслуживания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/>
              <a:t>В отделе (центре) работают 16 сотрудников: 1 заведующая, 2 главных библиотекаря, 1 главный библиограф, 1 главный технолог (0,5 ставки), 1 ведущий библиограф, 11 ведущих библиотекаря (трое из которых 0,5 ставки), 1 специалист по выставочной работе 1 категории.</a:t>
            </a:r>
          </a:p>
          <a:p>
            <a:pPr algn="just"/>
            <a:r>
              <a:rPr lang="ru-RU" dirty="0" smtClean="0"/>
              <a:t>Поступление </a:t>
            </a:r>
            <a:r>
              <a:rPr lang="ru-RU" dirty="0"/>
              <a:t>новой литературы было получено 2657 экземпляров книг, 359 экземпляров журналов и газеты (по актам поступлений в библиотеку).</a:t>
            </a:r>
          </a:p>
          <a:p>
            <a:pPr algn="just"/>
            <a:r>
              <a:rPr lang="ru-RU" dirty="0"/>
              <a:t>Поступили в фонд всего 21 периодических изданий по одной экземпляру: журнал для детей «Филя», «Веселые картинки о природе», «Детская энциклопедия», «Джульетта», «</a:t>
            </a:r>
            <a:r>
              <a:rPr lang="ru-RU" dirty="0" err="1"/>
              <a:t>Квантик</a:t>
            </a:r>
            <a:r>
              <a:rPr lang="ru-RU" dirty="0"/>
              <a:t>», «Мир техники для детей», «Мне 15», «Пульс природы», «Веселый затейник», «Вокруг света», « Все звезды», «За рулем», современный молодежный журнал «Лазурь», «Маруся», «</a:t>
            </a:r>
            <a:r>
              <a:rPr lang="ru-RU" dirty="0" err="1"/>
              <a:t>Мурзилка</a:t>
            </a:r>
            <a:r>
              <a:rPr lang="ru-RU" dirty="0"/>
              <a:t>», «Наука и жизнь», «Свирель», «</a:t>
            </a:r>
            <a:r>
              <a:rPr lang="ru-RU" dirty="0" err="1"/>
              <a:t>Фиксики</a:t>
            </a:r>
            <a:r>
              <a:rPr lang="ru-RU" dirty="0"/>
              <a:t>», «Читаем вместе», «Юный натуралист», журнал «</a:t>
            </a:r>
            <a:r>
              <a:rPr lang="ru-RU" dirty="0" err="1"/>
              <a:t>Кэскил</a:t>
            </a:r>
            <a:r>
              <a:rPr lang="ru-RU" dirty="0"/>
              <a:t>», «</a:t>
            </a:r>
            <a:r>
              <a:rPr lang="ru-RU" dirty="0" err="1"/>
              <a:t>Чуораанчык</a:t>
            </a:r>
            <a:r>
              <a:rPr lang="ru-RU" dirty="0"/>
              <a:t> – Колокольчик», «Юность Севера».</a:t>
            </a:r>
          </a:p>
          <a:p>
            <a:pPr algn="just"/>
            <a:r>
              <a:rPr lang="ru-RU" dirty="0"/>
              <a:t>Для обеспечения сохранности фонда, в течение летних месяцев была проведена активная работа с задолжниками. </a:t>
            </a:r>
          </a:p>
          <a:p>
            <a:pPr algn="just"/>
            <a:r>
              <a:rPr lang="ru-RU" dirty="0"/>
              <a:t>Работа с новым поступлением: напечатаны формуляры, топографические карточки, ББК и авторский знак, распределение по отделам, учет в КСУ, и расстановка топографических карточек – экз. (исполнитель: Ли А.С., </a:t>
            </a:r>
            <a:r>
              <a:rPr lang="ru-RU" dirty="0" err="1"/>
              <a:t>Кычкина</a:t>
            </a:r>
            <a:r>
              <a:rPr lang="ru-RU" dirty="0"/>
              <a:t> Е. Н.).</a:t>
            </a:r>
          </a:p>
          <a:p>
            <a:pPr algn="just"/>
            <a:r>
              <a:rPr lang="ru-RU" dirty="0"/>
              <a:t>Согласно </a:t>
            </a:r>
            <a:r>
              <a:rPr lang="ru-RU" dirty="0">
                <a:hlinkClick r:id="rId2"/>
              </a:rPr>
              <a:t>Федеральному закону от 25.07.2002 № 114-ФЗ «О противодействии экстремистской деятельности»</a:t>
            </a:r>
            <a:r>
              <a:rPr lang="ru-RU" dirty="0"/>
              <a:t> и утвержденного графика проверок на 2022, 30 августа Ли А.С. была проведено 6 сверок фонда с ФСЭМ, по окончании проверки был составлен акт, и внесена запись в журнал проверок.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598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801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026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52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Стратегическая инициатива НБ РС (Я) на 2017-2025 </a:t>
            </a:r>
            <a:r>
              <a:rPr lang="ru-RU" b="1" dirty="0" err="1" smtClean="0"/>
              <a:t>г.г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Принят на заседании Ученого совета ГКУ РС (Я) «НБ РС (Я)» 30 сентября 2020 г. (Протокол №7)</a:t>
            </a:r>
          </a:p>
          <a:p>
            <a:pPr algn="just"/>
            <a:r>
              <a:rPr lang="ru-RU" dirty="0" smtClean="0"/>
              <a:t>Концепция развития Центра детского чтения на 2020-2024 гг.</a:t>
            </a:r>
          </a:p>
          <a:p>
            <a:pPr algn="just"/>
            <a:r>
              <a:rPr lang="ru-RU" dirty="0" smtClean="0"/>
              <a:t>Описание: Центр детского чтения Национальной библиотеки РС (Я) и детские библиотеки республики.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732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Структура филиала ДТК-центр детского чтения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3629000"/>
          </a:xfrm>
        </p:spPr>
        <p:txBody>
          <a:bodyPr/>
          <a:lstStyle/>
          <a:p>
            <a:r>
              <a:rPr lang="ru-RU" dirty="0" smtClean="0"/>
              <a:t>Детская точка кипения</a:t>
            </a:r>
          </a:p>
          <a:p>
            <a:r>
              <a:rPr lang="ru-RU" dirty="0" smtClean="0"/>
              <a:t>Центр комплексного библиотечно-информационного обслуживания</a:t>
            </a:r>
          </a:p>
          <a:p>
            <a:r>
              <a:rPr lang="ru-RU" dirty="0" smtClean="0"/>
              <a:t>Детский культурно-образовательный центр</a:t>
            </a:r>
          </a:p>
          <a:p>
            <a:r>
              <a:rPr lang="ru-RU" dirty="0" smtClean="0"/>
              <a:t>Отдел детских цифровых ресурсов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8411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/>
            <a:r>
              <a:rPr lang="ru-RU" dirty="0" err="1" smtClean="0"/>
              <a:t>Госзадание</a:t>
            </a:r>
            <a:r>
              <a:rPr lang="ru-RU" dirty="0" smtClean="0"/>
              <a:t> 2022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55027088"/>
              </p:ext>
            </p:extLst>
          </p:nvPr>
        </p:nvGraphicFramePr>
        <p:xfrm>
          <a:off x="0" y="908720"/>
          <a:ext cx="8820473" cy="5616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321"/>
                <a:gridCol w="812052"/>
                <a:gridCol w="424207"/>
                <a:gridCol w="290885"/>
                <a:gridCol w="290885"/>
                <a:gridCol w="359061"/>
                <a:gridCol w="290885"/>
                <a:gridCol w="290885"/>
                <a:gridCol w="290885"/>
                <a:gridCol w="290885"/>
                <a:gridCol w="290885"/>
                <a:gridCol w="290885"/>
                <a:gridCol w="290885"/>
                <a:gridCol w="399966"/>
                <a:gridCol w="399966"/>
                <a:gridCol w="290885"/>
                <a:gridCol w="290885"/>
                <a:gridCol w="290885"/>
                <a:gridCol w="290885"/>
                <a:gridCol w="486322"/>
                <a:gridCol w="290885"/>
                <a:gridCol w="290885"/>
                <a:gridCol w="290885"/>
                <a:gridCol w="369666"/>
                <a:gridCol w="424207"/>
                <a:gridCol w="357545"/>
              </a:tblGrid>
              <a:tr h="1428367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500" u="none" strike="noStrike" dirty="0">
                          <a:effectLst/>
                        </a:rPr>
                        <a:t>№</a:t>
                      </a:r>
                      <a:endParaRPr lang="ru-RU" sz="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u="none" strike="noStrike" dirty="0">
                          <a:effectLst/>
                        </a:rPr>
                        <a:t>Показатель, характеризующий содержание государственной услуги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План на 2022 г.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 кв план 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январь 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февраль 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март 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 кв вып.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кв план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апрель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май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июнь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 кв вып.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Итого за 6 мес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 кв. план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июль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август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сентябрь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 кв. вып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Итого за 9 мес.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 кв план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октябрь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ноябрь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декабрь  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 кв. вып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 за год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</a:tr>
              <a:tr h="1331527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500" u="none" strike="noStrike">
                          <a:effectLst/>
                        </a:rPr>
                        <a:t>1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u="none" strike="noStrike">
                          <a:effectLst/>
                        </a:rPr>
                        <a:t>Количество посещений в стационарных условиях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24734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6420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856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1688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3375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6580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2347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2822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2274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7443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10818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4440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958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2503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2267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5728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16546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7294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2338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2517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1487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6342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22888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</a:tr>
              <a:tr h="118627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500" u="none" strike="noStrike">
                          <a:effectLst/>
                        </a:rPr>
                        <a:t>2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u="none" strike="noStrike">
                          <a:effectLst/>
                        </a:rPr>
                        <a:t>Количество посещений вне стационара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54452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12367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4543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4947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12427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14786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2781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2722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5220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10723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23150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13152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5349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1980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4260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11589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34739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14422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4350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2500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4868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11718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46457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</a:tr>
              <a:tr h="76260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500" u="none" strike="noStrike">
                          <a:effectLst/>
                        </a:rPr>
                        <a:t>3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u="none" strike="noStrike">
                          <a:effectLst/>
                        </a:rPr>
                        <a:t>Количество посещений удаленно, через сеть Интернет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18550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5500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2178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3931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1677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7786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4100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4892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7777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15563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368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430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786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1584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17147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8000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3068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11369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3711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18148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35295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</a:tr>
              <a:tr h="30262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500" u="none" strike="noStrike">
                          <a:effectLst/>
                        </a:rPr>
                        <a:t>4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u="none" strike="noStrike">
                          <a:effectLst/>
                        </a:rPr>
                        <a:t>Выставки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92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48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67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96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</a:tr>
              <a:tr h="30262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500" u="none" strike="noStrike">
                          <a:effectLst/>
                        </a:rPr>
                        <a:t>5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u="none" strike="noStrike">
                          <a:effectLst/>
                        </a:rPr>
                        <a:t>Презентации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</a:tr>
              <a:tr h="30262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500" u="none" strike="noStrike">
                          <a:effectLst/>
                        </a:rPr>
                        <a:t>6</a:t>
                      </a:r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800" u="none" strike="noStrike">
                          <a:effectLst/>
                        </a:rPr>
                        <a:t>Конкурсы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49" marR="3849" marT="384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744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Отдел детских цифровых ресурсов (ОДЦР)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74127214"/>
              </p:ext>
            </p:extLst>
          </p:nvPr>
        </p:nvGraphicFramePr>
        <p:xfrm>
          <a:off x="251520" y="1628800"/>
          <a:ext cx="8496946" cy="4536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4963"/>
                <a:gridCol w="869838"/>
                <a:gridCol w="869838"/>
                <a:gridCol w="869838"/>
                <a:gridCol w="757675"/>
                <a:gridCol w="756912"/>
                <a:gridCol w="649327"/>
                <a:gridCol w="649327"/>
                <a:gridCol w="648564"/>
                <a:gridCol w="620332"/>
                <a:gridCol w="620332"/>
              </a:tblGrid>
              <a:tr h="27073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Показатель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</a:t>
                      </a:r>
                      <a:r>
                        <a:rPr lang="ru-RU" sz="1200">
                          <a:effectLst/>
                        </a:rPr>
                        <a:t> квартал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II</a:t>
                      </a:r>
                      <a:r>
                        <a:rPr lang="ru-RU" sz="1200">
                          <a:effectLst/>
                        </a:rPr>
                        <a:t> квартал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III</a:t>
                      </a:r>
                      <a:r>
                        <a:rPr lang="ru-RU" sz="1200">
                          <a:effectLst/>
                        </a:rPr>
                        <a:t> квартал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IV</a:t>
                      </a:r>
                      <a:r>
                        <a:rPr lang="ru-RU" sz="1200">
                          <a:effectLst/>
                        </a:rPr>
                        <a:t> квартал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17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Плановые показатели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Фактическое выполнение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Плановые показатели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Фактическое выполнение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Плановые показатели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Фактическое выполнение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Плановые показатели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Фактическое выполнение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Плановые показатели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Фактическое выполнение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0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Выставки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07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Конкурсы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06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Количество посещений удаленно, через сеть интернет. Сайт ЦДЧ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35190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15577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5500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200">
                          <a:effectLst/>
                        </a:rPr>
                        <a:t>7786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7791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1584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17961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529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Основные показатели ОДЦР (по месяцам)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12467279"/>
              </p:ext>
            </p:extLst>
          </p:nvPr>
        </p:nvGraphicFramePr>
        <p:xfrm>
          <a:off x="611559" y="1340770"/>
          <a:ext cx="7416824" cy="52565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0894"/>
                <a:gridCol w="1042655"/>
                <a:gridCol w="1042655"/>
                <a:gridCol w="1042655"/>
                <a:gridCol w="1042655"/>
                <a:gridCol w="1042655"/>
                <a:gridCol w="1042655"/>
              </a:tblGrid>
              <a:tr h="468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effectLst/>
                        <a:latin typeface="Calibri"/>
                      </a:endParaRPr>
                    </a:p>
                  </a:txBody>
                  <a:tcPr marL="28575" marR="28575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Посещение ЭБ:Читаем с рожд.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Книговыдача ЭБ: Читаем с рожд.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Посещаемость сайта ЦДЧ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65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Вып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Вып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План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Вып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Январь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486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2208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800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2178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Февраль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1427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6730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2500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3931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Март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540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3500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540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2200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1677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1квартал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970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2453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2453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5500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7786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Апрель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615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3500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615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2500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4969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Май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388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388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1200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2346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Июнь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526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2778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400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544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 квартал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970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1529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11244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4100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7859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 полугодие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1940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3982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15100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35125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9600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15645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Июль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307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175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1280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2457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368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Август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651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2903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430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Сентябрь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310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296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1174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400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786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 квартал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1122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4880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6534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950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1584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4686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 9 месяцев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2867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5104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19980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41659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10550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17229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265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Октябрь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122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1250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3068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302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Ноябрь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170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3202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2500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11369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302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Декабрь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95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3096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3500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3524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302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 квартал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1020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387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7548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8000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17961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302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3887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5491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28980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27341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18550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35190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768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направления работы ОДЦР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Формирование контента ЭБ: школа и читаем с рождения</a:t>
            </a:r>
          </a:p>
          <a:p>
            <a:r>
              <a:rPr lang="ru-RU" dirty="0" smtClean="0"/>
              <a:t>Обеспечение работы сайта, выставление материалов, ведение статистики.</a:t>
            </a:r>
          </a:p>
          <a:p>
            <a:r>
              <a:rPr lang="ru-RU" dirty="0" smtClean="0"/>
              <a:t>Продвижение и популяризация чтения, </a:t>
            </a:r>
            <a:r>
              <a:rPr lang="ru-RU" dirty="0" err="1" smtClean="0"/>
              <a:t>контентов</a:t>
            </a:r>
            <a:r>
              <a:rPr lang="ru-RU" dirty="0" smtClean="0"/>
              <a:t> ЭБ, сайта ДТК</a:t>
            </a:r>
          </a:p>
          <a:p>
            <a:r>
              <a:rPr lang="ru-RU" dirty="0" smtClean="0"/>
              <a:t>Штат отдела – 1 заведующий отделом, 4 сотрудника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0059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Детский культурно-образовательный центр (отдел)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50927017"/>
              </p:ext>
            </p:extLst>
          </p:nvPr>
        </p:nvGraphicFramePr>
        <p:xfrm>
          <a:off x="323528" y="1340221"/>
          <a:ext cx="8424935" cy="53572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34177"/>
                <a:gridCol w="1625864"/>
                <a:gridCol w="1330253"/>
                <a:gridCol w="494053"/>
                <a:gridCol w="97171"/>
                <a:gridCol w="443417"/>
              </a:tblGrid>
              <a:tr h="146858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МЕРОПРИЯТИЯ МЕЖДУНАРОДНОГО ЗНАЧЕНИЯ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5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II Международный конкурс «Белый мир Арктики через призму детской книги»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Февраль-ноябрь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 сотрудники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4562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Обновление Положения конкурса, инструкции для экспертов, проекта информационного письма о конкурсе, формирование дорожной карты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Февраль-март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Стручкова А.Н., Нестеров В.Н.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6109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Предварительный поиск произведений, изданных за рубежом, запросы авторам проектов, поиск экспертов, составление и рассылка писем. Формирование списков номинантов из зарубежных стран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Февраль-июль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Стручкова А.Н.,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Нестеров В.Н.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3015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Сводный список номинантов конкурса по всем номинациям – создание формы, контроль заполнения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Март-сентябрь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Стручкова А.Н.,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Нестеров В.Н.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3015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Письменный перевод с русского на английский и с английского на русский язык аннотаций, названий проектов, документов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Март-ноябрь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Стручкова А.Н.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3015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Работа с регионами РФ, рассылка информационных писем, формирование списков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Июнь-июль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Бурцева И.И.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3015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Покупка фотокристаллов, заказ печати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Июнь, ноябрь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 сотрудники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26930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Торжественная церемония награждения победителей конкурса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29.11.2022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 сотрудники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179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14362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Голосование на сайте НБ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27.10.2022 - 11.11.2022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Филиппова Л.Д.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8 114 просмотров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3015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Подпись и рассылка электронных дипломов и сертификатов участников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Ноябрь-декабрь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Стручкова А.Н.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4562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Работа по номинации “Лучшее произведение о Севере и Арктике, созданное автором до 18 лет”.  Отбор произведений, работа с участниками и экспертами, рассылка дипломов и сертификатов.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Февраль-декабрь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Филиппова Л.Д.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2819" marR="428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877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5694849"/>
              </p:ext>
            </p:extLst>
          </p:nvPr>
        </p:nvGraphicFramePr>
        <p:xfrm>
          <a:off x="395536" y="-100678"/>
          <a:ext cx="8280919" cy="68791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07334"/>
                <a:gridCol w="1317968"/>
                <a:gridCol w="1383402"/>
                <a:gridCol w="121120"/>
                <a:gridCol w="121120"/>
                <a:gridCol w="429975"/>
              </a:tblGrid>
              <a:tr h="16031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МЕРОПРИЯТИЯ ВСЕРОССИЙСКОГО ЗНАЧЕНИЯ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03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Участие во Всероссийском конкурсе юных чтецов «Живая классика»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30.03.2022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Нестеров В.Н.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23511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Всероссийская олимпиада «Символы России. Петр I»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17.11.2022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Стручкова А.Н., Филиппова Л.Д.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5 847 по РС(Я), в т.ч. Якутск -   1386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4638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Участие во всероссийской социально-культурной акции «Библиосумерки – 2022.  ПроТрадиции» Составление программы мероприятий, освещение, организация. (ЧВ)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25.05.2022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 сотрудники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561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Дешифратор (интерактивная интеллектуальная игра по словам из якутского фольклора)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-//-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Нестеров В.Н.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2250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Сторителлинг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-//-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Попова З.П.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404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Встреча с писателем Тарасовой Лидией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-//-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Попова З.П.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2250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“Якутск мистический” встреча с Дмитрием Михайловым (Trimid)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-//-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Нестеров В.Н.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3065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Всероссийская Неделя детской книги. Составление программы мероприятий, освещение, организация. (ЧВ)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27.03 -02.04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 сотрудники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3065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Встреча с Иринцеевой - Огдо Евдокией Семеновной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27.03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Нестеров В.Н., Попова З.П.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2250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Презентация новой сказки о Лаби (исторический зал НБ)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02.04.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Бурцева И.И.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4638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Турнир по игре “Что? Где? Когда?”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29.03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Нестеров В.Н., Бурцева И.И., Стручкова А.Н.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2250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Гаражная распродажа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30.03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Все сотрудники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1603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Турнир по настольной игре «Криминалист»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31.03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Нестеров В.Н.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>
                          <a:effectLst/>
                        </a:rPr>
                        <a:t> </a:t>
                      </a:r>
                      <a:endParaRPr lang="ru-RU" sz="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4638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FF"/>
                          </a:highlight>
                        </a:rPr>
                        <a:t>Участие в шестой общероссийской акции «Дарите книги с любовью», приуроченной к Международному дню книгодарения. Публикация на сайте и в соцсети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07.02.2022 - 14.02.2022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Нестеров В.Н., Стручкова А.Н.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highlight>
                            <a:srgbClr val="FFFFFF"/>
                          </a:highlight>
                        </a:rPr>
                        <a:t>40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6463" marR="264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" dirty="0">
                          <a:effectLst/>
                        </a:rPr>
                        <a:t> </a:t>
                      </a:r>
                      <a:endParaRPr lang="ru-RU" sz="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390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94</TotalTime>
  <Words>1478</Words>
  <Application>Microsoft Office PowerPoint</Application>
  <PresentationFormat>Экран (4:3)</PresentationFormat>
  <Paragraphs>589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Эркер</vt:lpstr>
      <vt:lpstr>ФИЛИАЛ ГКУ РС (Я) НАЦИОНАЛЬНАЯ БИБЛИОТЕКА «ДТК-ЦЕНТР ЧТЕНИЯ»</vt:lpstr>
      <vt:lpstr>Стратегическая инициатива НБ РС (Я) на 2017-2025 г.г.</vt:lpstr>
      <vt:lpstr>Структура филиала ДТК-центр детского чтения</vt:lpstr>
      <vt:lpstr>Госзадание 2022</vt:lpstr>
      <vt:lpstr>Отдел детских цифровых ресурсов (ОДЦР)</vt:lpstr>
      <vt:lpstr>Основные показатели ОДЦР (по месяцам)</vt:lpstr>
      <vt:lpstr>Основные направления работы ОДЦР</vt:lpstr>
      <vt:lpstr>Детский культурно-образовательный центр (отдел)</vt:lpstr>
      <vt:lpstr>Презентация PowerPoint</vt:lpstr>
      <vt:lpstr>Детский культурно-образовательный центр (отдел)</vt:lpstr>
      <vt:lpstr>Детская точка кипения (отдел) </vt:lpstr>
      <vt:lpstr>Цифровые показатели отдела (ДТК)</vt:lpstr>
      <vt:lpstr>Отчет работы Центра комплексного информационно – библиотечного обслуживания за 2022 года </vt:lpstr>
      <vt:lpstr>Центр комплексного библиотечно-информационного обслуживания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ДТК-Зав</dc:creator>
  <cp:lastModifiedBy>ДТК-Зав</cp:lastModifiedBy>
  <cp:revision>9</cp:revision>
  <dcterms:created xsi:type="dcterms:W3CDTF">2023-02-09T23:47:19Z</dcterms:created>
  <dcterms:modified xsi:type="dcterms:W3CDTF">2023-02-10T01:33:14Z</dcterms:modified>
</cp:coreProperties>
</file>